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5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8" r:id="rId16"/>
    <p:sldId id="319" r:id="rId17"/>
    <p:sldId id="321" r:id="rId18"/>
    <p:sldId id="322" r:id="rId19"/>
    <p:sldId id="320" r:id="rId20"/>
    <p:sldId id="323" r:id="rId21"/>
    <p:sldId id="324" r:id="rId22"/>
    <p:sldId id="27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72" autoAdjust="0"/>
    <p:restoredTop sz="96404" autoAdjust="0"/>
  </p:normalViewPr>
  <p:slideViewPr>
    <p:cSldViewPr snapToGrid="0">
      <p:cViewPr>
        <p:scale>
          <a:sx n="100" d="100"/>
          <a:sy n="100" d="100"/>
        </p:scale>
        <p:origin x="810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8D4B0-BEAF-4838-AEF9-E0F23A27F074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517424-075B-46FD-AD9F-7B96B7B900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143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517424-075B-46FD-AD9F-7B96B7B9003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224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381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87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22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36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40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036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8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51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25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99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06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B69BAA-8299-451F-A16C-34A2BD08A649}" type="datetimeFigureOut">
              <a:rPr lang="zh-CN" altLang="en-US" smtClean="0"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2E075-76B0-409D-908D-0218E227BB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298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30514"/>
            <a:ext cx="12192000" cy="283450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434114" y="4296228"/>
            <a:ext cx="35850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/>
              <a:t>Chen </a:t>
            </a:r>
            <a:r>
              <a:rPr lang="en-US" altLang="zh-CN" sz="2800" dirty="0" err="1" smtClean="0"/>
              <a:t>Fengling</a:t>
            </a:r>
            <a:r>
              <a:rPr lang="en-US" altLang="zh-CN" sz="2800" dirty="0" smtClean="0"/>
              <a:t> </a:t>
            </a:r>
          </a:p>
          <a:p>
            <a:pPr algn="ctr"/>
            <a:r>
              <a:rPr lang="en-US" altLang="zh-CN" sz="2800" dirty="0" smtClean="0"/>
              <a:t>2018.08.04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6265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963346"/>
            <a:ext cx="3257550" cy="320490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76706" y="4168248"/>
            <a:ext cx="32339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3,043 enhancers in contact with </a:t>
            </a:r>
            <a:endParaRPr lang="en-US" altLang="zh-CN" dirty="0" smtClean="0"/>
          </a:p>
          <a:p>
            <a:r>
              <a:rPr lang="en-US" altLang="zh-CN" dirty="0" smtClean="0"/>
              <a:t>differentiation-induced </a:t>
            </a:r>
            <a:r>
              <a:rPr lang="en-US" altLang="zh-CN" dirty="0"/>
              <a:t>genes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409" y="4814579"/>
            <a:ext cx="3291840" cy="200372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956" y="1363874"/>
            <a:ext cx="6175844" cy="445256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934075" y="6065653"/>
            <a:ext cx="5419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stable </a:t>
            </a:r>
            <a:r>
              <a:rPr lang="en-US" altLang="zh-CN" dirty="0"/>
              <a:t>enhancers </a:t>
            </a:r>
            <a:r>
              <a:rPr lang="en-US" altLang="zh-CN" dirty="0" smtClean="0"/>
              <a:t>and  H3K27ac-gained enhancers </a:t>
            </a:r>
            <a:r>
              <a:rPr lang="en-US" altLang="zh-CN" dirty="0"/>
              <a:t>were </a:t>
            </a:r>
            <a:r>
              <a:rPr lang="en-US" altLang="zh-CN" dirty="0" smtClean="0"/>
              <a:t>   specifically </a:t>
            </a:r>
            <a:r>
              <a:rPr lang="en-US" altLang="zh-CN" dirty="0"/>
              <a:t>marked by H3K27ac in keratinocytes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L</a:t>
            </a:r>
            <a:r>
              <a:rPr lang="en-US" altLang="zh-CN" sz="2800" b="1" dirty="0" smtClean="0"/>
              <a:t>ineage </a:t>
            </a:r>
            <a:r>
              <a:rPr lang="en-US" altLang="zh-CN" sz="2800" b="1" dirty="0"/>
              <a:t>specificity of induced gene-linked </a:t>
            </a:r>
            <a:r>
              <a:rPr lang="en-US" altLang="zh-CN" sz="2800" b="1" dirty="0" smtClean="0"/>
              <a:t>enhancers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304748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044" y="1232217"/>
            <a:ext cx="7650480" cy="45002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645920" y="5732499"/>
            <a:ext cx="8991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both gained </a:t>
            </a:r>
            <a:r>
              <a:rPr lang="en-US" altLang="zh-CN" dirty="0" smtClean="0"/>
              <a:t>and pre-established </a:t>
            </a:r>
            <a:r>
              <a:rPr lang="en-US" altLang="zh-CN" dirty="0"/>
              <a:t>enhancer–promoter contacts associated with differentiation genes showed significant reduction in signal in </a:t>
            </a:r>
            <a:r>
              <a:rPr lang="en-US" altLang="zh-CN" dirty="0" err="1"/>
              <a:t>hESCs</a:t>
            </a:r>
            <a:r>
              <a:rPr lang="en-US" altLang="zh-CN" dirty="0"/>
              <a:t> </a:t>
            </a:r>
            <a:r>
              <a:rPr lang="en-US" altLang="zh-CN" dirty="0" smtClean="0"/>
              <a:t>relative to </a:t>
            </a:r>
            <a:r>
              <a:rPr lang="en-US" altLang="zh-CN" dirty="0" err="1"/>
              <a:t>kerationcytes</a:t>
            </a:r>
            <a:r>
              <a:rPr lang="en-US" altLang="zh-CN" dirty="0"/>
              <a:t>, unlike the tissue-invariant contacts described in </a:t>
            </a:r>
            <a:r>
              <a:rPr lang="en-US" altLang="zh-CN" dirty="0" smtClean="0"/>
              <a:t>the mouse </a:t>
            </a:r>
            <a:r>
              <a:rPr lang="en-US" altLang="zh-CN" dirty="0" err="1"/>
              <a:t>Hox</a:t>
            </a:r>
            <a:r>
              <a:rPr lang="en-US" altLang="zh-CN" dirty="0"/>
              <a:t> </a:t>
            </a:r>
            <a:r>
              <a:rPr lang="en-US" altLang="zh-CN" dirty="0" smtClean="0"/>
              <a:t>loci.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578090" y="5212735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How to induce ??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83418" y="127678"/>
            <a:ext cx="110037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Some somatic </a:t>
            </a:r>
            <a:r>
              <a:rPr lang="en-US" altLang="zh-CN" sz="2800" b="1" dirty="0"/>
              <a:t>E–P contacts is established after pluripotency but before induction of terminal differentiation genes</a:t>
            </a:r>
          </a:p>
        </p:txBody>
      </p:sp>
    </p:spTree>
    <p:extLst>
      <p:ext uri="{BB962C8B-B14F-4D97-AF65-F5344CB8AC3E}">
        <p14:creationId xmlns:p14="http://schemas.microsoft.com/office/powerpoint/2010/main" val="3832690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12896" y="5602801"/>
            <a:ext cx="56725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gain </a:t>
            </a:r>
            <a:r>
              <a:rPr lang="en-US" altLang="zh-CN" dirty="0"/>
              <a:t>of H3K27ac at an enhancer or </a:t>
            </a:r>
            <a:r>
              <a:rPr lang="en-US" altLang="zh-CN" dirty="0" smtClean="0"/>
              <a:t>promoter was </a:t>
            </a:r>
            <a:r>
              <a:rPr lang="en-US" altLang="zh-CN" dirty="0"/>
              <a:t>associated with significant increases </a:t>
            </a:r>
            <a:r>
              <a:rPr lang="en-US" altLang="zh-CN" dirty="0" smtClean="0"/>
              <a:t>in contact </a:t>
            </a:r>
            <a:r>
              <a:rPr lang="en-US" altLang="zh-CN" dirty="0"/>
              <a:t>strength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25" y="1317877"/>
            <a:ext cx="5599490" cy="41703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052" y="880119"/>
            <a:ext cx="4421202" cy="50458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3418" y="127678"/>
            <a:ext cx="110037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chromatin </a:t>
            </a:r>
            <a:r>
              <a:rPr lang="en-US" altLang="zh-CN" sz="2800" b="1" dirty="0"/>
              <a:t>state activation and contact dynamics 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607639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18" y="1481429"/>
            <a:ext cx="4297680" cy="33721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098" y="1953086"/>
            <a:ext cx="6553200" cy="24288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74357" y="5187550"/>
            <a:ext cx="110551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Pre-e</a:t>
            </a:r>
            <a:r>
              <a:rPr lang="en-US" altLang="zh-CN" dirty="0" smtClean="0"/>
              <a:t>stablished E-P </a:t>
            </a:r>
            <a:r>
              <a:rPr lang="en-US" altLang="zh-CN" dirty="0"/>
              <a:t>contacts are associated with </a:t>
            </a:r>
            <a:r>
              <a:rPr lang="en-US" altLang="zh-CN" dirty="0" err="1" smtClean="0"/>
              <a:t>premarked</a:t>
            </a:r>
            <a:r>
              <a:rPr lang="en-US" altLang="zh-CN" dirty="0" smtClean="0"/>
              <a:t> H3K27ac </a:t>
            </a:r>
            <a:r>
              <a:rPr lang="en-US" altLang="zh-CN" dirty="0"/>
              <a:t>and constitutive cohesin binding at </a:t>
            </a:r>
            <a:r>
              <a:rPr lang="en-US" altLang="zh-CN" dirty="0" smtClean="0"/>
              <a:t>enhancers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E–P </a:t>
            </a:r>
            <a:r>
              <a:rPr lang="en-US" altLang="zh-CN" dirty="0"/>
              <a:t>contacts acquired in differentiation are </a:t>
            </a:r>
            <a:r>
              <a:rPr lang="en-US" altLang="zh-CN" dirty="0" smtClean="0"/>
              <a:t>associated with </a:t>
            </a:r>
            <a:r>
              <a:rPr lang="en-US" altLang="zh-CN" dirty="0"/>
              <a:t>enhancers that gain H3K27ac and lack cohesin.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83418" y="127678"/>
            <a:ext cx="110037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chromatin </a:t>
            </a:r>
            <a:r>
              <a:rPr lang="en-US" altLang="zh-CN" sz="2800" b="1" dirty="0"/>
              <a:t>state activation and contact dynamics 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432423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62000" y="762001"/>
            <a:ext cx="10820401" cy="5775580"/>
            <a:chOff x="235185" y="167403"/>
            <a:chExt cx="12004053" cy="645850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5321" y="621278"/>
              <a:ext cx="5730238" cy="257482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235185" y="5903153"/>
              <a:ext cx="5957168" cy="7227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 smtClean="0"/>
                <a:t>KLF4 </a:t>
              </a:r>
              <a:r>
                <a:rPr lang="en-US" altLang="zh-CN" dirty="0"/>
                <a:t>binding was enriched at </a:t>
              </a:r>
              <a:r>
                <a:rPr lang="en-US" altLang="zh-CN" dirty="0" smtClean="0"/>
                <a:t>enhancers that </a:t>
              </a:r>
              <a:r>
                <a:rPr lang="en-US" altLang="zh-CN" dirty="0"/>
                <a:t>acquired H3K27ac and depleted at enhancers that lost </a:t>
              </a:r>
              <a:r>
                <a:rPr lang="en-US" altLang="zh-CN" dirty="0" smtClean="0"/>
                <a:t>H3K27ac</a:t>
              </a:r>
              <a:endParaRPr lang="zh-CN" altLang="en-US" dirty="0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7231" y="3271751"/>
              <a:ext cx="3931920" cy="2555748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53790" y="167403"/>
              <a:ext cx="3571875" cy="3057525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87686" y="3224928"/>
              <a:ext cx="3494548" cy="274436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7481887" y="5848836"/>
              <a:ext cx="47573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 smtClean="0"/>
                <a:t>KLF4- </a:t>
              </a:r>
              <a:r>
                <a:rPr lang="en-US" altLang="zh-CN" dirty="0"/>
                <a:t>and </a:t>
              </a:r>
              <a:r>
                <a:rPr lang="en-US" altLang="zh-CN" dirty="0" smtClean="0"/>
                <a:t>ZNF750- bound </a:t>
              </a:r>
              <a:r>
                <a:rPr lang="en-US" altLang="zh-CN" dirty="0"/>
                <a:t>enhancers also frequently overlapped super-enhancers</a:t>
              </a:r>
              <a:endParaRPr lang="zh-CN" altLang="en-US" dirty="0"/>
            </a:p>
          </p:txBody>
        </p:sp>
      </p:grpSp>
      <p:sp>
        <p:nvSpPr>
          <p:cNvPr id="13" name="矩形 12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Gained enhancers and TFs 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1424776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120" y="2231131"/>
            <a:ext cx="2660768" cy="2250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888" y="2032887"/>
            <a:ext cx="3054112" cy="245240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945" y="1760480"/>
            <a:ext cx="5937450" cy="319163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51537" y="5414475"/>
            <a:ext cx="5535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Depletion of either factor impaired acquisition of H3K27ac at </a:t>
            </a:r>
            <a:r>
              <a:rPr lang="en-US" altLang="zh-CN" dirty="0" smtClean="0"/>
              <a:t>regions bound </a:t>
            </a:r>
            <a:r>
              <a:rPr lang="en-US" altLang="zh-CN" dirty="0"/>
              <a:t>by these </a:t>
            </a:r>
            <a:r>
              <a:rPr lang="en-US" altLang="zh-CN" dirty="0" smtClean="0"/>
              <a:t>factors</a:t>
            </a:r>
            <a:endParaRPr lang="en-US" altLang="zh-CN" dirty="0" smtClean="0"/>
          </a:p>
        </p:txBody>
      </p:sp>
      <p:sp>
        <p:nvSpPr>
          <p:cNvPr id="8" name="矩形 7"/>
          <p:cNvSpPr/>
          <p:nvPr/>
        </p:nvSpPr>
        <p:spPr>
          <a:xfrm>
            <a:off x="7115205" y="5414475"/>
            <a:ext cx="49084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transcription factor depletion </a:t>
            </a:r>
            <a:r>
              <a:rPr lang="en-US" altLang="zh-CN" dirty="0" smtClean="0"/>
              <a:t>altered epidermal </a:t>
            </a:r>
            <a:r>
              <a:rPr lang="en-US" altLang="zh-CN" dirty="0"/>
              <a:t>differentiation but did not alter epidermal identity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83418" y="127678"/>
            <a:ext cx="102607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KLF4/ZNF750 contribute to </a:t>
            </a:r>
            <a:r>
              <a:rPr lang="en-US" altLang="zh-CN" sz="2800" b="1" dirty="0" smtClean="0"/>
              <a:t>enhancer activation and expression</a:t>
            </a:r>
          </a:p>
        </p:txBody>
      </p:sp>
    </p:spTree>
    <p:extLst>
      <p:ext uri="{BB962C8B-B14F-4D97-AF65-F5344CB8AC3E}">
        <p14:creationId xmlns:p14="http://schemas.microsoft.com/office/powerpoint/2010/main" val="390390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07268" y="5813840"/>
            <a:ext cx="5288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Depleting </a:t>
            </a:r>
            <a:r>
              <a:rPr lang="en-US" altLang="zh-CN" dirty="0" smtClean="0"/>
              <a:t>KLF4 </a:t>
            </a:r>
            <a:r>
              <a:rPr lang="en-US" altLang="zh-CN" dirty="0"/>
              <a:t>or ZNF750 decreased </a:t>
            </a:r>
            <a:r>
              <a:rPr lang="en-US" altLang="zh-CN" dirty="0" smtClean="0"/>
              <a:t>contact strength.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945" y="851132"/>
            <a:ext cx="8442960" cy="474480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KLF4/ZNF750 influence E-P contacts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6566083" y="2466975"/>
            <a:ext cx="425267" cy="178117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096000" y="579617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f</a:t>
            </a:r>
            <a:r>
              <a:rPr lang="en-US" altLang="zh-CN" dirty="0" smtClean="0"/>
              <a:t>unction </a:t>
            </a:r>
            <a:r>
              <a:rPr lang="en-US" altLang="zh-CN" dirty="0"/>
              <a:t>at a subset of enhancers targeting </a:t>
            </a:r>
            <a:r>
              <a:rPr lang="en-US" altLang="zh-CN" dirty="0" smtClean="0"/>
              <a:t>induced </a:t>
            </a:r>
            <a:r>
              <a:rPr lang="en-US" altLang="zh-CN" dirty="0"/>
              <a:t>genes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4035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02" y="979051"/>
            <a:ext cx="5129408" cy="1981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18" y="3242191"/>
            <a:ext cx="5636594" cy="255195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95156" y="589760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 The EHF </a:t>
            </a:r>
            <a:r>
              <a:rPr lang="en-US" altLang="zh-CN" dirty="0" smtClean="0"/>
              <a:t>ETS-family transcription </a:t>
            </a:r>
            <a:r>
              <a:rPr lang="en-US" altLang="zh-CN" dirty="0"/>
              <a:t>factor showed the most lineage-specific </a:t>
            </a:r>
            <a:r>
              <a:rPr lang="en-US" altLang="zh-CN" dirty="0" smtClean="0"/>
              <a:t>expression in stratified </a:t>
            </a:r>
            <a:r>
              <a:rPr lang="en-US" altLang="zh-CN" dirty="0"/>
              <a:t>epithelia 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4175" y="1344437"/>
            <a:ext cx="3848100" cy="344133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290310" y="500253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/>
              <a:t>EHF expression was </a:t>
            </a:r>
            <a:r>
              <a:rPr lang="en-US" altLang="zh-CN" dirty="0"/>
              <a:t>largely stable during differentiation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076611" y="2877777"/>
            <a:ext cx="2532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Why not these </a:t>
            </a:r>
            <a:r>
              <a:rPr lang="en-US" altLang="zh-CN" dirty="0" err="1" smtClean="0"/>
              <a:t>fators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562975" y="3981450"/>
            <a:ext cx="1066800" cy="6591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001250" y="398145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?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Stable enhancers and TFs 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124537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39" y="4090849"/>
            <a:ext cx="2724150" cy="176099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19" y="4166235"/>
            <a:ext cx="3457575" cy="160972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620" y="830842"/>
            <a:ext cx="3369946" cy="317761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77678" y="5940743"/>
            <a:ext cx="63503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EHF is </a:t>
            </a:r>
            <a:r>
              <a:rPr lang="en-US" altLang="zh-CN" dirty="0" smtClean="0"/>
              <a:t>required </a:t>
            </a:r>
            <a:r>
              <a:rPr lang="en-US" altLang="zh-CN" dirty="0"/>
              <a:t>both for induction of differentiation-related genes and for repression of ectopic gene expression</a:t>
            </a:r>
            <a:r>
              <a:rPr lang="en-US" altLang="zh-CN" dirty="0">
                <a:solidFill>
                  <a:srgbClr val="231F20"/>
                </a:solidFill>
                <a:latin typeface="MinionPro-Regular" panose="02040503050306020203" pitchFamily="18" charset="0"/>
              </a:rPr>
              <a:t>.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693" y="573278"/>
            <a:ext cx="5459732" cy="2774496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7124700" y="3270154"/>
            <a:ext cx="48958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EHF binding at </a:t>
            </a:r>
            <a:r>
              <a:rPr lang="en-US" altLang="zh-CN" dirty="0" smtClean="0"/>
              <a:t>induced genes remained stable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9394" y="3986095"/>
            <a:ext cx="2042162" cy="16439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1556" y="4051739"/>
            <a:ext cx="3435618" cy="146107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553325" y="5776599"/>
            <a:ext cx="4638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EHF-bound, H3K27ac-premarked </a:t>
            </a:r>
            <a:r>
              <a:rPr lang="en-US" altLang="zh-CN" dirty="0"/>
              <a:t>enhancers generally engaged in stable contacts with differentiation-associated genes 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err="1" smtClean="0"/>
              <a:t>EHFi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148150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235465" y="990600"/>
            <a:ext cx="9327760" cy="2605086"/>
            <a:chOff x="0" y="659423"/>
            <a:chExt cx="10808090" cy="296263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59790"/>
              <a:ext cx="3802480" cy="296227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06252" y="659423"/>
              <a:ext cx="2463466" cy="2872152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90660" y="659423"/>
              <a:ext cx="2917430" cy="2790824"/>
            </a:xfrm>
            <a:prstGeom prst="rect">
              <a:avLst/>
            </a:prstGeom>
          </p:spPr>
        </p:pic>
      </p:grpSp>
      <p:sp>
        <p:nvSpPr>
          <p:cNvPr id="7" name="矩形 6"/>
          <p:cNvSpPr/>
          <p:nvPr/>
        </p:nvSpPr>
        <p:spPr>
          <a:xfrm>
            <a:off x="2526467" y="6429007"/>
            <a:ext cx="7282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 EHF regulates gene expression in a </a:t>
            </a:r>
            <a:r>
              <a:rPr lang="en-US" altLang="zh-CN" dirty="0" smtClean="0"/>
              <a:t>manner  </a:t>
            </a:r>
            <a:r>
              <a:rPr lang="en-US" altLang="zh-CN" dirty="0"/>
              <a:t>distinct from KLF4 and ZNF750 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8700" y="3813025"/>
            <a:ext cx="5628100" cy="257073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err="1" smtClean="0"/>
              <a:t>EHFi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04132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711" y="812800"/>
            <a:ext cx="10161814" cy="5707289"/>
          </a:xfrm>
        </p:spPr>
        <p:txBody>
          <a:bodyPr>
            <a:normAutofit lnSpcReduction="10000"/>
          </a:bodyPr>
          <a:lstStyle/>
          <a:p>
            <a:r>
              <a:rPr lang="en-US" altLang="zh-CN" b="1" dirty="0"/>
              <a:t>Biological </a:t>
            </a:r>
            <a:r>
              <a:rPr lang="en-US" altLang="zh-CN" b="1" dirty="0" smtClean="0"/>
              <a:t>systems</a:t>
            </a:r>
          </a:p>
          <a:p>
            <a:pPr marL="0" indent="0">
              <a:buNone/>
            </a:pPr>
            <a:r>
              <a:rPr lang="en-US" altLang="zh-CN" dirty="0" smtClean="0"/>
              <a:t> epidermal </a:t>
            </a:r>
            <a:r>
              <a:rPr lang="en-US" altLang="zh-CN" dirty="0"/>
              <a:t>differentiation  in vitro </a:t>
            </a:r>
            <a:r>
              <a:rPr lang="en-US" altLang="zh-CN" dirty="0" smtClean="0"/>
              <a:t> (D0;D3;D6)</a:t>
            </a:r>
          </a:p>
          <a:p>
            <a:pPr marL="0" indent="0">
              <a:buNone/>
            </a:pPr>
            <a:r>
              <a:rPr lang="en-US" altLang="zh-CN" dirty="0" smtClean="0"/>
              <a:t> undifferentiated </a:t>
            </a:r>
            <a:r>
              <a:rPr lang="en-US" altLang="zh-CN" dirty="0"/>
              <a:t>progenitor-containing cell populations (day 0) </a:t>
            </a:r>
          </a:p>
          <a:p>
            <a:pPr marL="0" indent="0">
              <a:buNone/>
            </a:pPr>
            <a:r>
              <a:rPr lang="en-US" altLang="zh-CN" dirty="0" smtClean="0"/>
              <a:t> early </a:t>
            </a:r>
            <a:r>
              <a:rPr lang="en-US" altLang="zh-CN" dirty="0"/>
              <a:t>(day 3) </a:t>
            </a:r>
            <a:br>
              <a:rPr lang="en-US" altLang="zh-CN" dirty="0"/>
            </a:br>
            <a:r>
              <a:rPr lang="en-US" altLang="zh-CN" dirty="0" smtClean="0"/>
              <a:t> late </a:t>
            </a:r>
            <a:r>
              <a:rPr lang="en-US" altLang="zh-CN" dirty="0"/>
              <a:t>(day 6</a:t>
            </a:r>
            <a:r>
              <a:rPr lang="en-US" altLang="zh-CN" dirty="0" smtClean="0"/>
              <a:t>)</a:t>
            </a:r>
          </a:p>
          <a:p>
            <a:r>
              <a:rPr lang="en-US" altLang="zh-CN" b="1" dirty="0" smtClean="0"/>
              <a:t>Data set</a:t>
            </a:r>
          </a:p>
          <a:p>
            <a:pPr marL="0" indent="0">
              <a:buNone/>
            </a:pPr>
            <a:r>
              <a:rPr lang="en-US" altLang="zh-CN" dirty="0" smtClean="0"/>
              <a:t>Hi-C (1.36 billion reads)</a:t>
            </a:r>
          </a:p>
          <a:p>
            <a:pPr marL="0" indent="0">
              <a:buNone/>
            </a:pPr>
            <a:r>
              <a:rPr lang="en-US" altLang="zh-CN" dirty="0" smtClean="0"/>
              <a:t>Promoter capture </a:t>
            </a:r>
            <a:r>
              <a:rPr lang="en-US" altLang="zh-CN" dirty="0"/>
              <a:t>Hi-C </a:t>
            </a:r>
            <a:r>
              <a:rPr lang="en-US" altLang="zh-CN" dirty="0" smtClean="0"/>
              <a:t>(1.09 billion reads) </a:t>
            </a:r>
          </a:p>
          <a:p>
            <a:pPr marL="0" indent="0">
              <a:buNone/>
            </a:pPr>
            <a:r>
              <a:rPr lang="en-US" altLang="zh-CN" dirty="0" smtClean="0"/>
              <a:t>ATAC-</a:t>
            </a:r>
            <a:r>
              <a:rPr lang="en-US" altLang="zh-CN" dirty="0" err="1" smtClean="0"/>
              <a:t>seq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RNA-</a:t>
            </a:r>
            <a:r>
              <a:rPr lang="en-US" altLang="zh-CN" dirty="0" err="1" smtClean="0"/>
              <a:t>seq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err="1" smtClean="0"/>
              <a:t>ChIP-seq</a:t>
            </a:r>
            <a:r>
              <a:rPr lang="en-US" altLang="zh-CN" dirty="0" smtClean="0"/>
              <a:t>:  KLF4  ZNF750  EHF  H3K27ac </a:t>
            </a:r>
          </a:p>
          <a:p>
            <a:pPr marL="0" indent="0">
              <a:buNone/>
            </a:pPr>
            <a:r>
              <a:rPr lang="en-US" altLang="zh-CN" dirty="0"/>
              <a:t>UMI-4C 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3061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50" y="2084619"/>
            <a:ext cx="3813810" cy="263021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58240" y="5821013"/>
            <a:ext cx="104813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P</a:t>
            </a:r>
            <a:r>
              <a:rPr lang="en-US" altLang="zh-CN" dirty="0" smtClean="0"/>
              <a:t>rogenitor </a:t>
            </a:r>
            <a:r>
              <a:rPr lang="en-US" altLang="zh-CN" dirty="0"/>
              <a:t>cells partially pre-establish a regulatory apparatus that is fully engaged in terminal </a:t>
            </a:r>
            <a:r>
              <a:rPr lang="en-US" altLang="zh-CN" dirty="0" smtClean="0"/>
              <a:t>differentiation.</a:t>
            </a:r>
            <a:endParaRPr lang="zh-CN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079222"/>
              </p:ext>
            </p:extLst>
          </p:nvPr>
        </p:nvGraphicFramePr>
        <p:xfrm>
          <a:off x="483418" y="1498536"/>
          <a:ext cx="6984182" cy="380238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945332"/>
                <a:gridCol w="2619375"/>
                <a:gridCol w="2076450"/>
                <a:gridCol w="1343025"/>
              </a:tblGrid>
              <a:tr h="316865"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WT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EHFi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stable E-P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regulator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EHF (stable expressed)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contact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stable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not affected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H3K27ac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stable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not affected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differentiation-induced genes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induced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16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cohesin </a:t>
                      </a:r>
                      <a:r>
                        <a:rPr lang="en-US" altLang="zh-CN" sz="1600" u="none" strike="noStrike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colocalized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6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endParaRPr lang="zh-CN" alt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KLF4i;ZNF750i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gained E-P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regulator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smtClean="0">
                          <a:effectLst/>
                        </a:rPr>
                        <a:t>KLF4;ZNF750 (induced)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contact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gained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H3K27ac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gained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differentiation-induced genes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induced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6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cohesin </a:t>
                      </a:r>
                      <a:r>
                        <a:rPr lang="en-US" sz="1600" u="none" strike="noStrike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colocalized</a:t>
                      </a:r>
                      <a:endParaRPr lang="en-US" sz="1600" u="none" strike="noStrike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6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en-US" altLang="zh-CN" sz="16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Summary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548571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1525" y="1025525"/>
            <a:ext cx="10515600" cy="18891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t</a:t>
            </a:r>
            <a:r>
              <a:rPr lang="en-US" altLang="zh-CN" dirty="0" smtClean="0"/>
              <a:t>he </a:t>
            </a:r>
            <a:r>
              <a:rPr lang="en-US" altLang="zh-CN" dirty="0" smtClean="0"/>
              <a:t>differentiation-repressed genes ? (contact loss) </a:t>
            </a:r>
          </a:p>
          <a:p>
            <a:r>
              <a:rPr lang="en-US" altLang="zh-CN" dirty="0" smtClean="0"/>
              <a:t>CTCF-mediated loop changes, relation with gene expression? </a:t>
            </a:r>
            <a:r>
              <a:rPr lang="en-US" altLang="zh-CN" dirty="0" smtClean="0"/>
              <a:t>relation </a:t>
            </a:r>
            <a:r>
              <a:rPr lang="en-US" altLang="zh-CN" dirty="0" smtClean="0"/>
              <a:t>with TF-mediated E-P interaction?</a:t>
            </a:r>
          </a:p>
          <a:p>
            <a:r>
              <a:rPr lang="en-US" altLang="zh-CN" dirty="0" smtClean="0"/>
              <a:t>Casual relation of looping and expression changes? (editing some enhancer region) 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83418" y="127678"/>
            <a:ext cx="878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comments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796075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861" y="2791609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86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2215226"/>
            <a:ext cx="4172810" cy="28778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469" y="2009320"/>
            <a:ext cx="529722" cy="41456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01561" y="720802"/>
            <a:ext cx="11304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/>
              <a:t>model</a:t>
            </a:r>
            <a:endParaRPr lang="en-US" altLang="zh-CN" b="1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392956"/>
              </p:ext>
            </p:extLst>
          </p:nvPr>
        </p:nvGraphicFramePr>
        <p:xfrm>
          <a:off x="4696685" y="2059823"/>
          <a:ext cx="7013689" cy="3188607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117714"/>
                <a:gridCol w="2627046"/>
                <a:gridCol w="1894595"/>
                <a:gridCol w="1374334"/>
              </a:tblGrid>
              <a:tr h="336822"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WT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 err="1">
                          <a:effectLst/>
                        </a:rPr>
                        <a:t>EHFi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stable E-P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regulator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EHF (stable expressed)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contact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stable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not affected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H3K27ac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stable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not affected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differentiation-induced genes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induced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reduced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>
                  <a:txBody>
                    <a:bodyPr/>
                    <a:lstStyle/>
                    <a:p>
                      <a:pPr algn="l" fontAlgn="ctr"/>
                      <a:endParaRPr lang="zh-CN" alt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WT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KLF4i;ZNF750i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gained E-P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regulator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KLF4;ZNF750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contact </a:t>
                      </a:r>
                      <a:endParaRPr lang="en-US" sz="1600" b="1" i="0" u="none" strike="noStrike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gained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H3K27ac</a:t>
                      </a:r>
                      <a:endParaRPr lang="en-US" sz="1600" b="1" i="0" u="none" strike="noStrike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gained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3168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differentiation-induced genes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induced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reduced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77" y="2176235"/>
            <a:ext cx="809625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2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18" y="1131131"/>
            <a:ext cx="3656744" cy="261040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918" y="1131131"/>
            <a:ext cx="2898754" cy="25574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869" y="1131131"/>
            <a:ext cx="2792342" cy="261442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107852" y="5773317"/>
            <a:ext cx="58631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Domain boundary </a:t>
            </a:r>
            <a:r>
              <a:rPr lang="en-US" altLang="zh-CN" dirty="0"/>
              <a:t>contacts were stable during </a:t>
            </a:r>
            <a:r>
              <a:rPr lang="en-US" altLang="zh-CN" dirty="0" smtClean="0"/>
              <a:t>differentiation</a:t>
            </a:r>
          </a:p>
          <a:p>
            <a:r>
              <a:rPr lang="en-US" altLang="zh-CN" dirty="0" smtClean="0"/>
              <a:t>       Regulatory </a:t>
            </a:r>
            <a:r>
              <a:rPr lang="en-US" altLang="zh-CN" dirty="0"/>
              <a:t>dynamics occur via </a:t>
            </a:r>
            <a:r>
              <a:rPr lang="en-US" altLang="zh-CN" dirty="0" smtClean="0"/>
              <a:t>intra-domain </a:t>
            </a:r>
            <a:r>
              <a:rPr lang="en-US" altLang="zh-CN" dirty="0"/>
              <a:t>contacts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0349" y="3949798"/>
            <a:ext cx="6781184" cy="17253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3418" y="127678"/>
            <a:ext cx="42044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/>
              <a:t>Domain boundary contacts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679591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828800" y="5527512"/>
            <a:ext cx="9267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CHi</a:t>
            </a:r>
            <a:r>
              <a:rPr lang="en-US" altLang="zh-CN" dirty="0"/>
              <a:t>-C identified 207,663 enhancer–promoter contacts and 89,752 promoter–promoter </a:t>
            </a:r>
            <a:r>
              <a:rPr lang="en-US" altLang="zh-CN" dirty="0" smtClean="0"/>
              <a:t>contacts 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1139271" y="1861416"/>
            <a:ext cx="220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31F20"/>
                </a:solidFill>
                <a:latin typeface="MinionPro-Regular" panose="02040503050306020203" pitchFamily="18" charset="0"/>
              </a:rPr>
              <a:t>putative enhancers 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2477619"/>
            <a:ext cx="3303270" cy="209958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977596" y="5959192"/>
            <a:ext cx="75628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Both P-P and E-P  </a:t>
            </a:r>
            <a:r>
              <a:rPr lang="en-US" altLang="zh-CN" dirty="0"/>
              <a:t>contacts were largely restricted </a:t>
            </a:r>
            <a:r>
              <a:rPr lang="en-US" altLang="zh-CN" dirty="0" smtClean="0"/>
              <a:t>to single </a:t>
            </a:r>
            <a:r>
              <a:rPr lang="en-US" altLang="zh-CN" dirty="0"/>
              <a:t>domains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247" y="2157413"/>
            <a:ext cx="3660906" cy="241978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3418" y="127678"/>
            <a:ext cx="42443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/>
              <a:t>E-P contacts reside in TADs </a:t>
            </a:r>
            <a:endParaRPr lang="en-US" altLang="zh-CN" b="1" dirty="0"/>
          </a:p>
        </p:txBody>
      </p:sp>
      <p:grpSp>
        <p:nvGrpSpPr>
          <p:cNvPr id="3" name="组合 2"/>
          <p:cNvGrpSpPr/>
          <p:nvPr/>
        </p:nvGrpSpPr>
        <p:grpSpPr>
          <a:xfrm>
            <a:off x="3598545" y="1251083"/>
            <a:ext cx="4028863" cy="4162009"/>
            <a:chOff x="3598545" y="1251083"/>
            <a:chExt cx="4028863" cy="416200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90384" y="1462709"/>
              <a:ext cx="3737024" cy="3674158"/>
            </a:xfrm>
            <a:prstGeom prst="rect">
              <a:avLst/>
            </a:prstGeom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98545" y="1251083"/>
              <a:ext cx="771525" cy="55245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03320" y="4860642"/>
              <a:ext cx="771525" cy="552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1805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32756" y="612340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3,575  increased E-P contacts (&gt;</a:t>
            </a:r>
            <a:r>
              <a:rPr lang="en-US" altLang="zh-CN" dirty="0" smtClean="0"/>
              <a:t>2-fold: 1,975)</a:t>
            </a:r>
          </a:p>
          <a:p>
            <a:r>
              <a:rPr lang="en-US" altLang="zh-CN" dirty="0"/>
              <a:t>3,207  decreased E-P contacts (&gt;2-fold: 1,481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057" y="349883"/>
            <a:ext cx="5400675" cy="64198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924" y="3365935"/>
            <a:ext cx="3128858" cy="269005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3418" y="127678"/>
            <a:ext cx="2616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/>
              <a:t>Contact changes</a:t>
            </a:r>
            <a:endParaRPr lang="en-US" altLang="zh-CN" b="1" dirty="0"/>
          </a:p>
        </p:txBody>
      </p:sp>
      <p:grpSp>
        <p:nvGrpSpPr>
          <p:cNvPr id="3" name="组合 2"/>
          <p:cNvGrpSpPr/>
          <p:nvPr/>
        </p:nvGrpSpPr>
        <p:grpSpPr>
          <a:xfrm>
            <a:off x="1345424" y="583485"/>
            <a:ext cx="3255397" cy="2715037"/>
            <a:chOff x="1345424" y="583485"/>
            <a:chExt cx="3255397" cy="271503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19225" y="650898"/>
              <a:ext cx="3181596" cy="2647624"/>
            </a:xfrm>
            <a:prstGeom prst="rect">
              <a:avLst/>
            </a:prstGeom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45424" y="583485"/>
              <a:ext cx="381000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1383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1310320"/>
            <a:ext cx="6048375" cy="1638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57" y="0"/>
            <a:ext cx="2889092" cy="28551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049" y="3608042"/>
            <a:ext cx="9144000" cy="268077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919233" y="2811820"/>
            <a:ext cx="5153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global bias</a:t>
            </a:r>
          </a:p>
          <a:p>
            <a:r>
              <a:rPr lang="en-US" altLang="zh-CN" sz="1600" dirty="0" smtClean="0"/>
              <a:t>increased contacts - differentiation-induced </a:t>
            </a:r>
            <a:r>
              <a:rPr lang="en-US" altLang="zh-CN" sz="1600" dirty="0"/>
              <a:t>genes</a:t>
            </a:r>
            <a:r>
              <a:rPr lang="en-US" altLang="zh-CN" sz="1600" dirty="0" smtClean="0"/>
              <a:t>,</a:t>
            </a:r>
          </a:p>
          <a:p>
            <a:r>
              <a:rPr lang="en-US" altLang="zh-CN" sz="1600" dirty="0" smtClean="0"/>
              <a:t>reduced contacts  </a:t>
            </a:r>
            <a:r>
              <a:rPr lang="en-US" altLang="zh-CN" sz="1600" dirty="0"/>
              <a:t>-   differentiation-repressed genes </a:t>
            </a:r>
            <a:endParaRPr lang="zh-CN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2472416" y="6258430"/>
            <a:ext cx="3261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epidermal </a:t>
            </a:r>
            <a:r>
              <a:rPr lang="en-US" altLang="zh-CN" dirty="0"/>
              <a:t>differentiation terms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652533" y="6258430"/>
            <a:ext cx="36820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progenitor </a:t>
            </a:r>
            <a:r>
              <a:rPr lang="en-US" altLang="zh-CN" dirty="0"/>
              <a:t>state, such </a:t>
            </a:r>
            <a:r>
              <a:rPr lang="en-US" altLang="zh-CN" dirty="0" smtClean="0"/>
              <a:t>as proliferation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83418" y="127678"/>
            <a:ext cx="50213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/>
              <a:t>Contact changes and expression 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287816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1179202"/>
            <a:ext cx="5629275" cy="43910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03860" y="5754041"/>
            <a:ext cx="59740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tissue-invariant structural contacts form a universal </a:t>
            </a:r>
            <a:r>
              <a:rPr lang="en-US" altLang="zh-CN" dirty="0" smtClean="0"/>
              <a:t>architecture that </a:t>
            </a:r>
            <a:r>
              <a:rPr lang="en-US" altLang="zh-CN" dirty="0"/>
              <a:t>guides tissue-specific enhancer–promoter </a:t>
            </a:r>
            <a:r>
              <a:rPr lang="en-US" altLang="zh-CN" dirty="0" smtClean="0"/>
              <a:t>interactions ??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450" y="77095"/>
            <a:ext cx="2343150" cy="220421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5020" y="2902870"/>
            <a:ext cx="4856060" cy="305068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088505" y="2179053"/>
            <a:ext cx="43795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d</a:t>
            </a:r>
            <a:r>
              <a:rPr lang="en-US" altLang="zh-CN" dirty="0" smtClean="0"/>
              <a:t>ifferentiation </a:t>
            </a:r>
            <a:r>
              <a:rPr lang="en-US" altLang="zh-CN" dirty="0"/>
              <a:t>genes within each category of </a:t>
            </a:r>
            <a:r>
              <a:rPr lang="en-US" altLang="zh-CN" dirty="0" smtClean="0"/>
              <a:t>E-P contacts </a:t>
            </a:r>
            <a:r>
              <a:rPr lang="en-US" altLang="zh-CN" dirty="0"/>
              <a:t>had similar GO terms 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7534275" y="6031040"/>
            <a:ext cx="39338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GS or G genes exhibited </a:t>
            </a:r>
            <a:r>
              <a:rPr lang="en-US" altLang="zh-CN" dirty="0"/>
              <a:t>more lineage-specific expression than </a:t>
            </a:r>
            <a:r>
              <a:rPr lang="en-US" altLang="zh-CN" dirty="0" smtClean="0"/>
              <a:t>S-only </a:t>
            </a:r>
            <a:r>
              <a:rPr lang="en-US" altLang="zh-CN" dirty="0"/>
              <a:t>genes 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83418" y="127678"/>
            <a:ext cx="73080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I</a:t>
            </a:r>
            <a:r>
              <a:rPr lang="en-US" altLang="zh-CN" sz="2800" b="1" dirty="0" smtClean="0"/>
              <a:t>nduced genes engage </a:t>
            </a:r>
            <a:r>
              <a:rPr lang="en-US" altLang="zh-CN" sz="2800" b="1" dirty="0"/>
              <a:t>in </a:t>
            </a:r>
            <a:r>
              <a:rPr lang="en-US" altLang="zh-CN" sz="2800" b="1" dirty="0" smtClean="0"/>
              <a:t>stable E-P contacts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677090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80975" y="4838045"/>
            <a:ext cx="724852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g</a:t>
            </a:r>
            <a:r>
              <a:rPr lang="en-US" altLang="zh-CN" dirty="0" smtClean="0"/>
              <a:t>ene induction ~ number </a:t>
            </a:r>
            <a:r>
              <a:rPr lang="en-US" altLang="zh-CN" dirty="0"/>
              <a:t>of </a:t>
            </a:r>
            <a:r>
              <a:rPr lang="en-US" altLang="zh-CN" dirty="0" smtClean="0"/>
              <a:t>H3K27ac-gained enhancers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multiple </a:t>
            </a:r>
            <a:r>
              <a:rPr lang="en-US" altLang="zh-CN" dirty="0"/>
              <a:t>classes of </a:t>
            </a:r>
            <a:r>
              <a:rPr lang="en-US" altLang="zh-CN" dirty="0" smtClean="0"/>
              <a:t>enhancers with </a:t>
            </a:r>
            <a:r>
              <a:rPr lang="en-US" altLang="zh-CN" dirty="0"/>
              <a:t>distinct H3K27ac dynamics interact with a gene, not only </a:t>
            </a:r>
            <a:r>
              <a:rPr lang="en-US" altLang="zh-CN" dirty="0" smtClean="0"/>
              <a:t>to provide </a:t>
            </a:r>
            <a:r>
              <a:rPr lang="en-US" altLang="zh-CN" dirty="0"/>
              <a:t>regulatory </a:t>
            </a:r>
            <a:r>
              <a:rPr lang="en-US" altLang="zh-CN" dirty="0" smtClean="0"/>
              <a:t>robustness but </a:t>
            </a:r>
            <a:r>
              <a:rPr lang="en-US" altLang="zh-CN" dirty="0"/>
              <a:t>also to increase the </a:t>
            </a:r>
            <a:r>
              <a:rPr lang="en-US" altLang="zh-CN" dirty="0" smtClean="0"/>
              <a:t>magnitude of </a:t>
            </a:r>
            <a:r>
              <a:rPr lang="en-US" altLang="zh-CN" dirty="0"/>
              <a:t>gene induction. 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17" y="1222763"/>
            <a:ext cx="4571998" cy="32578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326" y="3066167"/>
            <a:ext cx="3953936" cy="239828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3417" y="127678"/>
            <a:ext cx="97750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enhancer chromatin </a:t>
            </a:r>
            <a:r>
              <a:rPr lang="en-US" altLang="zh-CN" sz="2800" b="1" dirty="0" smtClean="0"/>
              <a:t>state; E-P contact; gene expression </a:t>
            </a:r>
            <a:endParaRPr lang="en-US" altLang="zh-CN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6335" y="1222763"/>
            <a:ext cx="5005918" cy="148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81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4197</TotalTime>
  <Words>647</Words>
  <Application>Microsoft Office PowerPoint</Application>
  <PresentationFormat>宽屏</PresentationFormat>
  <Paragraphs>140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宋体</vt:lpstr>
      <vt:lpstr>Arial</vt:lpstr>
      <vt:lpstr>Calibri</vt:lpstr>
      <vt:lpstr>Calibri Light</vt:lpstr>
      <vt:lpstr>MinionPro-Regular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Cell Hi-C</dc:title>
  <dc:creator>梁征宇</dc:creator>
  <cp:lastModifiedBy>陈 凤玲</cp:lastModifiedBy>
  <cp:revision>150</cp:revision>
  <dcterms:created xsi:type="dcterms:W3CDTF">2016-12-23T14:37:26Z</dcterms:created>
  <dcterms:modified xsi:type="dcterms:W3CDTF">2018-08-03T06:42:51Z</dcterms:modified>
</cp:coreProperties>
</file>

<file path=docProps/thumbnail.jpeg>
</file>